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303" r:id="rId3"/>
    <p:sldId id="272" r:id="rId4"/>
    <p:sldId id="286" r:id="rId5"/>
    <p:sldId id="287" r:id="rId6"/>
    <p:sldId id="288" r:id="rId7"/>
    <p:sldId id="289" r:id="rId8"/>
    <p:sldId id="291" r:id="rId9"/>
    <p:sldId id="292" r:id="rId10"/>
    <p:sldId id="274" r:id="rId11"/>
    <p:sldId id="295" r:id="rId12"/>
    <p:sldId id="309" r:id="rId13"/>
    <p:sldId id="310" r:id="rId14"/>
    <p:sldId id="307" r:id="rId15"/>
    <p:sldId id="308" r:id="rId16"/>
    <p:sldId id="294" r:id="rId17"/>
    <p:sldId id="296" r:id="rId18"/>
    <p:sldId id="290" r:id="rId19"/>
    <p:sldId id="306" r:id="rId20"/>
    <p:sldId id="273" r:id="rId21"/>
    <p:sldId id="285" r:id="rId22"/>
    <p:sldId id="302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9" autoAdjust="0"/>
  </p:normalViewPr>
  <p:slideViewPr>
    <p:cSldViewPr snapToGrid="0">
      <p:cViewPr varScale="1">
        <p:scale>
          <a:sx n="77" d="100"/>
          <a:sy n="77" d="100"/>
        </p:scale>
        <p:origin x="7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CF51A-AC0A-4F77-AFCE-5EA57A6D3F05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0596B-4FA4-4647-BB6D-9B8B2CCE41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10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911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4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85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11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B315C-6F03-73C7-1BDB-FE964E602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ABDC4A-B290-F520-CBAA-05E1EDB2A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98643E-19D0-10D2-EC5C-B91AE2BA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A3C438-E4E7-C050-0495-E211F3A8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DC1D18-E17B-4633-9318-5C506BFE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13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BB58A-7CAF-C449-E315-8B180D69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21CB86-6448-0FB9-9E6E-D54DE9A8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791DC-852F-F17A-F170-9EAF59EC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96E2D8-D33B-2551-5005-051766E3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89DE0-F2C6-8E0A-9BB6-A84864B1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02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6C26DA-7D7F-B8CC-1F67-2CBB38FC1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4DFD10-E96F-F4DC-EE1A-FEC91DA1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C12E46-8E62-D0B2-EAED-5B5F40C2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02185-B4F7-62E3-8233-07A96893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129565-9FC8-F4CA-F50C-8FF16D4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9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6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37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915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744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3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D690E-A1C0-2FFD-804E-E23598AD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0FE01F-921E-43EB-20CE-0A922038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28C5B1-D7D2-EA29-CE14-DCD6D947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D05F31-AC70-98EE-C75F-A57B7FFA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2A19D5-83CA-D711-1AA6-5C2ACC5D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6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76A6A-9A54-A0B2-6869-4D3994A5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AE0C8E-9E75-0FFA-5567-5343B72B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3734B-310D-70C5-9AF6-483C6BA7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6F3648-E8B7-4AFD-0535-C5505856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ED8B7F-FBDA-AA51-BBF3-1A329D56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3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D2DBB-2A6D-51B7-6A67-E5593A6C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038381-2E4B-1AE0-2E35-66970964B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3C5D47-C439-E1CE-3053-06A32C15A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7F6263-6969-5E06-F975-9E531833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047899-D111-E889-08E6-94EAF0DF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44E76B-B0DE-6AE7-D661-34DDBAD7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6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7AB3B-B2F7-A64C-4A6E-6939F06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C741A2-CF6B-BA48-32C2-76DA39E99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160963-BAB6-9251-EBB8-CC07C63D3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73033C-5E9F-FAD6-2799-F2379538D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D4FB3E-1446-75EF-AEA0-D8866E490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B42C87-AD6F-FC4A-D50B-92E53706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B4ADFB-30D7-E882-E38C-12D578B2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C01E422-F44A-F05B-8263-91C201D2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5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105E0-04BA-F852-C68B-2220912A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27757F-A6E6-ADFE-3A32-066AE967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76246A-1B6C-08BE-BE35-B9DA9523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AA6D1-3208-E314-331B-E8205619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0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725AB3-2E12-79A1-837D-98E7FFC4E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3210A4-975B-82B3-B3AA-CC5AE74C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7D6F56-A7B1-A5B3-83D3-F279ED7E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98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C960D-6737-1014-A226-65109786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49CE71-1E42-3478-2F52-605039D83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80CB1B-9166-FC91-F002-53622577C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778004-15FD-2D65-3F5C-A26B0CFB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6B018A-3C70-784C-16AD-0835C6E7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0A370B-F3AE-9E81-FCA9-FBB93921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69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551AC-6D15-2998-AE9F-BFC83B20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61D048-EBB0-1146-8DAE-93638E948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04CBE-1E59-1912-F9BC-2DB39777A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42A10C-5CAA-2C2F-E4DB-DD20DBE6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0ADBAF-8E4B-2191-6C3F-25907C6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7A36C9-35EE-AEA2-D533-5823EABC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4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BC3E5-766D-5069-B7A2-779A2049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6E7E29-6C89-E624-5906-4940539C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A3E363-77DB-F7D8-50DC-58C40C7F5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C5C58-0BA4-4280-983F-11DE52DFE3B1}" type="datetimeFigureOut">
              <a:rPr lang="ru-RU" smtClean="0"/>
              <a:t>16.04.2023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3C3219-57BA-39ED-17BA-FFC89B08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BFE167-DA6C-CDE2-15AE-FA0A93071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07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7" r:id="rId15"/>
    <p:sldLayoutId id="2147483669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city.uz/catalog/item/c-a-t-i-a-ooo-silk-road-destinations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vkit/divk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heritagefund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divkit/divkit" TargetMode="External"/><Relationship Id="rId4" Type="http://schemas.openxmlformats.org/officeDocument/2006/relationships/hyperlink" Target="https://glitch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iuturakulov@edu.hse.r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github.com/IslombekTurakulov/Travel-And-End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3.png"/><Relationship Id="rId7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igma.com/file/M9pKYBO7ulkDr3xvUODd2f/&#1050;&#1091;&#1088;&#1089;&#1086;&#1074;&#1086;&#1081;-&#1087;&#1088;&#1086;&#1077;&#1082;&#1090;-2?node-id=0-1&amp;t=dv0qg1jDYeWTXrMn-0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03012"/>
            <a:ext cx="10259626" cy="1978323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/>
              <a:t>Андроид приложение для виртуального просмотра достопримечательностей </a:t>
            </a:r>
            <a:r>
              <a:rPr lang="en-US" sz="3200" dirty="0"/>
              <a:t>/</a:t>
            </a:r>
            <a:r>
              <a:rPr lang="en-US" sz="3200" dirty="0">
                <a:latin typeface="HSE Sans" panose="02000000000000000000"/>
                <a:ea typeface="Calibri" panose="020F0502020204030204" pitchFamily="34" charset="0"/>
              </a:rPr>
              <a:t>Android application for virtual sightseeing</a:t>
            </a:r>
            <a:br>
              <a:rPr lang="en-US" sz="3200" dirty="0">
                <a:effectLst/>
                <a:latin typeface="HSE Sans" panose="02000000000000000000"/>
                <a:ea typeface="Calibri" panose="020F0502020204030204" pitchFamily="34" charset="0"/>
              </a:rPr>
            </a:br>
            <a:r>
              <a:rPr lang="ru-RU" sz="3200" dirty="0">
                <a:effectLst/>
                <a:latin typeface="HSE Sans" panose="02000000000000000000"/>
                <a:ea typeface="Calibri" panose="020F0502020204030204" pitchFamily="34" charset="0"/>
              </a:rPr>
              <a:t> </a:t>
            </a:r>
            <a:r>
              <a:rPr lang="ru-RU" sz="2400" dirty="0">
                <a:latin typeface="HSE Sans" panose="02000000000000000000"/>
                <a:ea typeface="Calibri" panose="020F0502020204030204" pitchFamily="34" charset="0"/>
              </a:rPr>
              <a:t>Программный</a:t>
            </a:r>
            <a:r>
              <a:rPr lang="en-US" sz="2400" dirty="0">
                <a:latin typeface="HSE Sans" panose="02000000000000000000"/>
                <a:ea typeface="Calibri" panose="020F0502020204030204" pitchFamily="34" charset="0"/>
              </a:rPr>
              <a:t>,  </a:t>
            </a:r>
            <a:r>
              <a:rPr lang="ru-RU" sz="2400" dirty="0">
                <a:latin typeface="HSE Sans" panose="02000000000000000000"/>
                <a:ea typeface="Calibri" panose="020F0502020204030204" pitchFamily="34" charset="0"/>
              </a:rPr>
              <a:t>Индивидуальный проект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786720" y="1187841"/>
            <a:ext cx="2217738" cy="463186"/>
          </a:xfrm>
        </p:spPr>
        <p:txBody>
          <a:bodyPr/>
          <a:lstStyle/>
          <a:p>
            <a:r>
              <a:rPr lang="ru-RU" dirty="0"/>
              <a:t>Москва 2023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095" y="4428336"/>
            <a:ext cx="4218581" cy="1519975"/>
          </a:xfrm>
        </p:spPr>
        <p:txBody>
          <a:bodyPr>
            <a:noAutofit/>
          </a:bodyPr>
          <a:lstStyle/>
          <a:p>
            <a:pPr algn="r"/>
            <a:r>
              <a:rPr lang="ru-RU" sz="1700" dirty="0"/>
              <a:t>Руководитель</a:t>
            </a:r>
            <a:r>
              <a:rPr lang="en-US" sz="1700" dirty="0"/>
              <a:t>:</a:t>
            </a:r>
            <a:endParaRPr lang="ru-RU" sz="1700" dirty="0"/>
          </a:p>
          <a:p>
            <a:pPr algn="r"/>
            <a:r>
              <a:rPr lang="ru-RU" sz="1700" dirty="0"/>
              <a:t>Приглашённый преподаватель департамента программной инженерии </a:t>
            </a:r>
          </a:p>
          <a:p>
            <a:pPr algn="r"/>
            <a:r>
              <a:rPr lang="ru-RU" sz="1700" dirty="0"/>
              <a:t>Сосновский Григорий Михайлович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1411C494-7E6B-3F9F-F0BC-1E07A6FB160E}"/>
              </a:ext>
            </a:extLst>
          </p:cNvPr>
          <p:cNvSpPr txBox="1">
            <a:spLocks/>
          </p:cNvSpPr>
          <p:nvPr/>
        </p:nvSpPr>
        <p:spPr>
          <a:xfrm>
            <a:off x="966324" y="4428338"/>
            <a:ext cx="5129676" cy="1519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00" dirty="0"/>
              <a:t>Выполнил студент группы БПИ204</a:t>
            </a:r>
          </a:p>
          <a:p>
            <a:r>
              <a:rPr lang="ru-RU" sz="1700" dirty="0"/>
              <a:t>образовательной программы </a:t>
            </a:r>
          </a:p>
          <a:p>
            <a:r>
              <a:rPr lang="ru-RU" sz="1700" dirty="0"/>
              <a:t>09.03.04 «Программная инженерия»</a:t>
            </a:r>
          </a:p>
          <a:p>
            <a:r>
              <a:rPr lang="ru-RU" sz="1700" dirty="0"/>
              <a:t>Туракулов Исломбек Улугбекович</a:t>
            </a:r>
            <a:endParaRPr lang="en-US" sz="1700" dirty="0"/>
          </a:p>
          <a:p>
            <a:pPr algn="r"/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>
            <a:noAutofit/>
          </a:bodyPr>
          <a:lstStyle/>
          <a:p>
            <a:r>
              <a:rPr lang="ru-RU" sz="3200" b="1" dirty="0"/>
              <a:t>Загрузочная страница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46266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br>
              <a:rPr lang="ru-RU" dirty="0"/>
            </a:br>
            <a:r>
              <a:rPr lang="ru-RU" dirty="0"/>
              <a:t>Загрузочная страница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4BB83A-E616-423B-923B-32D020BF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55" y="1452554"/>
            <a:ext cx="2259473" cy="4892512"/>
          </a:xfrm>
          <a:prstGeom prst="rect">
            <a:avLst/>
          </a:prstGeom>
        </p:spPr>
      </p:pic>
      <p:sp>
        <p:nvSpPr>
          <p:cNvPr id="14" name="Текст 4">
            <a:extLst>
              <a:ext uri="{FF2B5EF4-FFF2-40B4-BE49-F238E27FC236}">
                <a16:creationId xmlns:a16="http://schemas.microsoft.com/office/drawing/2014/main" id="{190FA763-53FE-4777-B5D5-7036BE692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740" y="1948279"/>
            <a:ext cx="4881808" cy="3633248"/>
          </a:xfrm>
        </p:spPr>
        <p:txBody>
          <a:bodyPr>
            <a:normAutofit/>
          </a:bodyPr>
          <a:lstStyle/>
          <a:p>
            <a:r>
              <a:rPr lang="en-US" sz="1500" dirty="0"/>
              <a:t>1. </a:t>
            </a:r>
            <a:r>
              <a:rPr lang="ru-RU" sz="1500" dirty="0"/>
              <a:t>Для версий андроида без анимации</a:t>
            </a:r>
            <a:endParaRPr lang="en-US" sz="1500" dirty="0"/>
          </a:p>
          <a:p>
            <a:r>
              <a:rPr lang="en-US" sz="1500" dirty="0"/>
              <a:t>2. </a:t>
            </a:r>
            <a:r>
              <a:rPr lang="ru-RU" sz="1500" dirty="0"/>
              <a:t>Планируется с версии</a:t>
            </a:r>
            <a:r>
              <a:rPr lang="en-US" sz="1500" dirty="0"/>
              <a:t> Android 12 </a:t>
            </a:r>
            <a:r>
              <a:rPr lang="ru-RU" sz="1500" dirty="0"/>
              <a:t>и выше поддержку динамического градиента загрузочной страницы</a:t>
            </a:r>
          </a:p>
        </p:txBody>
      </p:sp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37" y="1244591"/>
            <a:ext cx="5510103" cy="415926"/>
          </a:xfrm>
        </p:spPr>
        <p:txBody>
          <a:bodyPr>
            <a:noAutofit/>
          </a:bodyPr>
          <a:lstStyle/>
          <a:p>
            <a:r>
              <a:rPr lang="ru-RU" sz="3200" b="1" dirty="0"/>
              <a:t>Страница Каталог и Главная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Главная страница и каталог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9A6376C2-EF82-1617-2027-3BBC0E6807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127" y="1948279"/>
            <a:ext cx="4457524" cy="4504584"/>
          </a:xfrm>
        </p:spPr>
        <p:txBody>
          <a:bodyPr>
            <a:normAutofit/>
          </a:bodyPr>
          <a:lstStyle/>
          <a:p>
            <a:r>
              <a:rPr lang="ru-RU" sz="1500" dirty="0"/>
              <a:t>Пользователь попадает на главный экран приложения  где показываются возможные для просмотра достопримечательности</a:t>
            </a:r>
          </a:p>
          <a:p>
            <a:r>
              <a:rPr lang="ru-RU" sz="1500" dirty="0"/>
              <a:t>Пользователь также может </a:t>
            </a:r>
            <a:r>
              <a:rPr lang="ru-RU" sz="1500" dirty="0" err="1"/>
              <a:t>навигироваться</a:t>
            </a:r>
            <a:r>
              <a:rPr lang="ru-RU" sz="1500" dirty="0"/>
              <a:t> по </a:t>
            </a:r>
            <a:r>
              <a:rPr lang="ru-RU" sz="1500" dirty="0" err="1"/>
              <a:t>табам</a:t>
            </a:r>
            <a:r>
              <a:rPr lang="en-US" sz="1500" dirty="0"/>
              <a:t>.</a:t>
            </a:r>
            <a:r>
              <a:rPr lang="ru-RU" sz="1500" dirty="0"/>
              <a:t> Это нулевой </a:t>
            </a:r>
            <a:r>
              <a:rPr lang="ru-RU" sz="1500" dirty="0" err="1"/>
              <a:t>сниппет</a:t>
            </a:r>
            <a:r>
              <a:rPr lang="ru-RU" sz="1500" dirty="0"/>
              <a:t> в каталоге</a:t>
            </a:r>
            <a:r>
              <a:rPr lang="en-US" sz="1500" dirty="0"/>
              <a:t>.</a:t>
            </a:r>
            <a:r>
              <a:rPr lang="ru-RU" sz="1500" dirty="0"/>
              <a:t> </a:t>
            </a:r>
          </a:p>
          <a:p>
            <a:r>
              <a:rPr lang="ru-RU" sz="1500" dirty="0"/>
              <a:t>Туры для пользователей пока недоступны и находятся в тестовом режиме</a:t>
            </a:r>
            <a:r>
              <a:rPr lang="en-US" sz="1500" dirty="0"/>
              <a:t>,</a:t>
            </a:r>
            <a:r>
              <a:rPr lang="ru-RU" sz="1500" dirty="0"/>
              <a:t> в скором времени будут доступны более обширная функциональность такие как </a:t>
            </a:r>
            <a:r>
              <a:rPr lang="en-US" sz="1500" dirty="0"/>
              <a:t>“</a:t>
            </a:r>
            <a:r>
              <a:rPr lang="ru-RU" sz="1500" dirty="0"/>
              <a:t>Выбор отелей</a:t>
            </a:r>
            <a:r>
              <a:rPr lang="en-US" sz="1500" dirty="0"/>
              <a:t>”,</a:t>
            </a:r>
            <a:r>
              <a:rPr lang="ru-RU" sz="1500" dirty="0"/>
              <a:t> </a:t>
            </a:r>
            <a:r>
              <a:rPr lang="en-US" sz="1500" dirty="0"/>
              <a:t>“</a:t>
            </a:r>
            <a:r>
              <a:rPr lang="ru-RU" sz="1500" dirty="0"/>
              <a:t>Позвонить  или написать поддержке</a:t>
            </a:r>
            <a:r>
              <a:rPr lang="en-US" sz="1500" dirty="0"/>
              <a:t>”,</a:t>
            </a:r>
            <a:r>
              <a:rPr lang="ru-RU" sz="1500" dirty="0"/>
              <a:t> прослушивание аудио-гида</a:t>
            </a:r>
            <a:r>
              <a:rPr lang="en-US" sz="1500" dirty="0"/>
              <a:t>.</a:t>
            </a:r>
            <a:r>
              <a:rPr lang="ru-RU" sz="1500" dirty="0"/>
              <a:t> </a:t>
            </a:r>
          </a:p>
          <a:p>
            <a:endParaRPr lang="ru-RU" sz="1500" dirty="0"/>
          </a:p>
          <a:p>
            <a:r>
              <a:rPr lang="ru-RU" sz="1500" dirty="0"/>
              <a:t>Главная страница отличается от каталогом только </a:t>
            </a:r>
            <a:r>
              <a:rPr lang="ru-RU" sz="1500" dirty="0" err="1"/>
              <a:t>отстуствием</a:t>
            </a:r>
            <a:r>
              <a:rPr lang="ru-RU" sz="1500" dirty="0"/>
              <a:t> </a:t>
            </a:r>
            <a:r>
              <a:rPr lang="en-US" sz="1500" dirty="0" err="1"/>
              <a:t>ViewPager</a:t>
            </a:r>
            <a:r>
              <a:rPr lang="en-US" sz="1500" dirty="0"/>
              <a:t>’</a:t>
            </a:r>
            <a:r>
              <a:rPr lang="ru-RU" sz="1500" dirty="0"/>
              <a:t>а с </a:t>
            </a:r>
            <a:r>
              <a:rPr lang="ru-RU" sz="1500" dirty="0" err="1"/>
              <a:t>табами</a:t>
            </a:r>
            <a:r>
              <a:rPr lang="en-US" sz="1500" dirty="0"/>
              <a:t>.</a:t>
            </a:r>
            <a:endParaRPr lang="ru-RU" sz="15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E767E6-B678-4EA0-8853-55FFE0E0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92" y="1244591"/>
            <a:ext cx="2329128" cy="50433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A1FC5A-7420-4D3D-83B6-79803A89C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57" y="1244591"/>
            <a:ext cx="2329129" cy="50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6127525" cy="753174"/>
          </a:xfrm>
        </p:spPr>
        <p:txBody>
          <a:bodyPr>
            <a:noAutofit/>
          </a:bodyPr>
          <a:lstStyle/>
          <a:p>
            <a:r>
              <a:rPr lang="ru-RU" sz="3200" b="1" dirty="0"/>
              <a:t>Как происходит отправка данных для поддержки двух списков</a:t>
            </a:r>
            <a:r>
              <a:rPr lang="en-US" sz="3200" b="1" dirty="0"/>
              <a:t>?</a:t>
            </a:r>
            <a:endParaRPr lang="ru-RU" sz="3200" b="1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Главная страница и каталог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94D288-6A80-4A79-9D00-780D9496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5" y="2385600"/>
            <a:ext cx="6334646" cy="3822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1BE13D-CB75-476F-BA4F-0D6BD55C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92" y="1613218"/>
            <a:ext cx="4751133" cy="4873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0788A1-D050-4E7A-8DD2-944D0D65075A}"/>
              </a:ext>
            </a:extLst>
          </p:cNvPr>
          <p:cNvSpPr txBox="1"/>
          <p:nvPr/>
        </p:nvSpPr>
        <p:spPr>
          <a:xfrm>
            <a:off x="583525" y="6348124"/>
            <a:ext cx="391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E Sans" panose="02000000000000000000" pitchFamily="50" charset="-52"/>
              </a:rPr>
              <a:t>* </a:t>
            </a:r>
            <a:r>
              <a:rPr lang="ru-RU" sz="1200" dirty="0">
                <a:latin typeface="HSE Sans" panose="02000000000000000000" pitchFamily="50" charset="-52"/>
              </a:rPr>
              <a:t>Язык </a:t>
            </a:r>
            <a:r>
              <a:rPr lang="en-US" sz="1200" dirty="0">
                <a:latin typeface="HSE Sans" panose="02000000000000000000" pitchFamily="50" charset="-52"/>
              </a:rPr>
              <a:t>Kotlin</a:t>
            </a:r>
            <a:endParaRPr lang="ru-RU" sz="1200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7082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5" y="1198159"/>
            <a:ext cx="6580217" cy="1006463"/>
          </a:xfrm>
        </p:spPr>
        <p:txBody>
          <a:bodyPr>
            <a:noAutofit/>
          </a:bodyPr>
          <a:lstStyle/>
          <a:p>
            <a:r>
              <a:rPr lang="ru-RU" sz="3200" b="1" dirty="0"/>
              <a:t>Как происходит отправка данных для поддержки двух списков</a:t>
            </a:r>
            <a:r>
              <a:rPr lang="en-US" sz="3200" b="1" dirty="0"/>
              <a:t>?</a:t>
            </a:r>
            <a:endParaRPr lang="ru-RU" sz="3200" b="1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Главная страница и каталог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788A1-D050-4E7A-8DD2-944D0D65075A}"/>
              </a:ext>
            </a:extLst>
          </p:cNvPr>
          <p:cNvSpPr txBox="1"/>
          <p:nvPr/>
        </p:nvSpPr>
        <p:spPr>
          <a:xfrm>
            <a:off x="583525" y="6348124"/>
            <a:ext cx="391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E Sans" panose="02000000000000000000" pitchFamily="50" charset="-52"/>
              </a:rPr>
              <a:t>* </a:t>
            </a:r>
            <a:r>
              <a:rPr lang="ru-RU" sz="1200" dirty="0">
                <a:latin typeface="HSE Sans" panose="02000000000000000000" pitchFamily="50" charset="-52"/>
              </a:rPr>
              <a:t>Язык </a:t>
            </a:r>
            <a:r>
              <a:rPr lang="en-US" sz="1200" dirty="0">
                <a:latin typeface="HSE Sans" panose="02000000000000000000" pitchFamily="50" charset="-52"/>
              </a:rPr>
              <a:t>Kotlin</a:t>
            </a:r>
            <a:endParaRPr lang="ru-RU" sz="1200" dirty="0">
              <a:latin typeface="HSE Sans" panose="02000000000000000000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984524-81D6-4A97-9848-ED3EAADD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2" y="2571979"/>
            <a:ext cx="5947241" cy="34087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F36D3-421E-4D5D-A9DB-21F694F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529" y="2282572"/>
            <a:ext cx="5184478" cy="36981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10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0"/>
            <a:ext cx="5755269" cy="744465"/>
          </a:xfrm>
        </p:spPr>
        <p:txBody>
          <a:bodyPr>
            <a:noAutofit/>
          </a:bodyPr>
          <a:lstStyle/>
          <a:p>
            <a:r>
              <a:rPr lang="ru-RU" sz="3200" b="1" dirty="0"/>
              <a:t>Страница Просмотр карты и Достопримечательности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Главная страница и каталог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9A6376C2-EF82-1617-2027-3BBC0E6807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809" y="2353416"/>
            <a:ext cx="4457524" cy="4504584"/>
          </a:xfrm>
        </p:spPr>
        <p:txBody>
          <a:bodyPr>
            <a:normAutofit/>
          </a:bodyPr>
          <a:lstStyle/>
          <a:p>
            <a:r>
              <a:rPr lang="ru-RU" sz="1500" dirty="0"/>
              <a:t>При нажатии на карту мы попадаем на другую страницу где используется </a:t>
            </a:r>
            <a:r>
              <a:rPr lang="en-US" sz="1500" dirty="0"/>
              <a:t>Map SDK</a:t>
            </a:r>
            <a:r>
              <a:rPr lang="ru-RU" sz="1500" dirty="0"/>
              <a:t> от</a:t>
            </a:r>
            <a:r>
              <a:rPr lang="en-US" sz="1500" dirty="0"/>
              <a:t> Google.</a:t>
            </a:r>
            <a:endParaRPr lang="ru-RU" sz="1500" dirty="0"/>
          </a:p>
          <a:p>
            <a:endParaRPr lang="ru-RU" sz="1500" dirty="0"/>
          </a:p>
          <a:p>
            <a:r>
              <a:rPr lang="ru-RU" sz="1500" dirty="0"/>
              <a:t>Автоматически выбирается текущее местоположение пользователя и местоположение достопримечательности</a:t>
            </a:r>
            <a:r>
              <a:rPr lang="en-US" sz="1500" dirty="0"/>
              <a:t>.</a:t>
            </a:r>
            <a:endParaRPr lang="ru-RU" sz="1500" dirty="0"/>
          </a:p>
          <a:p>
            <a:endParaRPr lang="ru-RU" sz="1500" dirty="0"/>
          </a:p>
          <a:p>
            <a:r>
              <a:rPr lang="ru-RU" sz="1500" dirty="0"/>
              <a:t>При отключенной возможности просмотра геолокации приложением выбирается дефолтное местоположение (в моем случае это Великобритания)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439DF0-E5F4-44FB-9BAB-520D6C257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174" y="1302494"/>
            <a:ext cx="2154989" cy="466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G_6343">
            <a:hlinkClick r:id="" action="ppaction://media"/>
            <a:extLst>
              <a:ext uri="{FF2B5EF4-FFF2-40B4-BE49-F238E27FC236}">
                <a16:creationId xmlns:a16="http://schemas.microsoft.com/office/drawing/2014/main" id="{F1DC25C7-2657-4678-9D5A-CCCAE79ED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9080" y="976091"/>
            <a:ext cx="3039999" cy="5319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0C6B58B5-1BD3-4B6D-A882-C6A7FEB9C147}"/>
              </a:ext>
            </a:extLst>
          </p:cNvPr>
          <p:cNvSpPr txBox="1">
            <a:spLocks/>
          </p:cNvSpPr>
          <p:nvPr/>
        </p:nvSpPr>
        <p:spPr>
          <a:xfrm>
            <a:off x="5871373" y="6113535"/>
            <a:ext cx="2248590" cy="744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1000" dirty="0"/>
              <a:t>Если пользователь хочет </a:t>
            </a:r>
            <a:r>
              <a:rPr lang="ru-RU" sz="1000" dirty="0" err="1"/>
              <a:t>навигироваться</a:t>
            </a:r>
            <a:r>
              <a:rPr lang="ru-RU" sz="1000" dirty="0"/>
              <a:t> по достопримечательности показывается экран местоположения</a:t>
            </a:r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D77C7BA1-D06A-4897-9D61-9216DA230EAF}"/>
              </a:ext>
            </a:extLst>
          </p:cNvPr>
          <p:cNvSpPr txBox="1">
            <a:spLocks/>
          </p:cNvSpPr>
          <p:nvPr/>
        </p:nvSpPr>
        <p:spPr>
          <a:xfrm>
            <a:off x="8834784" y="5137444"/>
            <a:ext cx="2248590" cy="7444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1000" dirty="0"/>
              <a:t>Как работает показ достопримечательности в </a:t>
            </a:r>
            <a:r>
              <a:rPr lang="en-US" sz="1000" dirty="0"/>
              <a:t>WEB</a:t>
            </a:r>
            <a:r>
              <a:rPr lang="ru-RU" sz="1000" dirty="0"/>
              <a:t> варианте</a:t>
            </a:r>
          </a:p>
        </p:txBody>
      </p:sp>
    </p:spTree>
    <p:extLst>
      <p:ext uri="{BB962C8B-B14F-4D97-AF65-F5344CB8AC3E}">
        <p14:creationId xmlns:p14="http://schemas.microsoft.com/office/powerpoint/2010/main" val="12256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37" y="1214146"/>
            <a:ext cx="5952002" cy="744465"/>
          </a:xfrm>
        </p:spPr>
        <p:txBody>
          <a:bodyPr>
            <a:noAutofit/>
          </a:bodyPr>
          <a:lstStyle/>
          <a:p>
            <a:r>
              <a:rPr lang="ru-RU" sz="3200" b="1" dirty="0"/>
              <a:t>Почему выбран</a:t>
            </a:r>
            <a:r>
              <a:rPr lang="en-US" sz="3200" b="1" dirty="0"/>
              <a:t> WEB</a:t>
            </a:r>
            <a:r>
              <a:rPr lang="ru-RU" sz="3200" b="1" dirty="0"/>
              <a:t> вариант показа достопримечательности</a:t>
            </a:r>
            <a:r>
              <a:rPr lang="en-US" sz="3200" b="1" dirty="0"/>
              <a:t>?</a:t>
            </a:r>
            <a:endParaRPr lang="ru-RU" sz="3200" b="1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Главная страница и каталог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9A6376C2-EF82-1617-2027-3BBC0E6807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4359" y="2414711"/>
            <a:ext cx="5018860" cy="4355419"/>
          </a:xfrm>
        </p:spPr>
        <p:txBody>
          <a:bodyPr>
            <a:noAutofit/>
          </a:bodyPr>
          <a:lstStyle/>
          <a:p>
            <a:r>
              <a:rPr lang="ru-RU" sz="1600" dirty="0"/>
              <a:t>Универсальность: Веб-версия обеспечивает доступ к AR-контенту с любого устройства, включая компьютеры, планшеты и смартфоны с различными операционными системами, такими как </a:t>
            </a:r>
            <a:r>
              <a:rPr lang="ru-RU" sz="1600" dirty="0" err="1"/>
              <a:t>Android</a:t>
            </a:r>
            <a:r>
              <a:rPr lang="ru-RU" sz="1600" dirty="0"/>
              <a:t>, </a:t>
            </a:r>
            <a:r>
              <a:rPr lang="ru-RU" sz="1600" dirty="0" err="1"/>
              <a:t>iOS</a:t>
            </a:r>
            <a:r>
              <a:rPr lang="ru-RU" sz="1600" dirty="0"/>
              <a:t> и </a:t>
            </a:r>
            <a:r>
              <a:rPr lang="ru-RU" sz="1600" dirty="0" err="1"/>
              <a:t>Windows</a:t>
            </a:r>
            <a:r>
              <a:rPr lang="ru-RU" sz="1600" dirty="0"/>
              <a:t>. Это делает веб-версию более универсальной и доступной для широкой аудитории.</a:t>
            </a:r>
          </a:p>
          <a:p>
            <a:r>
              <a:rPr lang="ru-RU" sz="1600" dirty="0"/>
              <a:t>Экономия ресурсов: Веб-версии часто занимают меньше места на устройстве, чем полноценные приложения, так как они хранятся и обрабатываются в облаке. Это может быть полезным для пользователей с ограниченным местом на устройстве или с медленными интернет-соединениями.</a:t>
            </a:r>
          </a:p>
        </p:txBody>
      </p:sp>
      <p:pic>
        <p:nvPicPr>
          <p:cNvPr id="2" name="IMG_6347">
            <a:hlinkClick r:id="" action="ppaction://media"/>
            <a:extLst>
              <a:ext uri="{FF2B5EF4-FFF2-40B4-BE49-F238E27FC236}">
                <a16:creationId xmlns:a16="http://schemas.microsoft.com/office/drawing/2014/main" id="{B87673CE-236C-461D-85A5-FD4F7F507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7218" y="1341783"/>
            <a:ext cx="2368081" cy="522956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8F7A8C-BD7C-48C1-A7FA-D52062994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39" y="1341783"/>
            <a:ext cx="2414588" cy="5229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675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274272"/>
            <a:ext cx="5510103" cy="415926"/>
          </a:xfrm>
        </p:spPr>
        <p:txBody>
          <a:bodyPr>
            <a:noAutofit/>
          </a:bodyPr>
          <a:lstStyle/>
          <a:p>
            <a:r>
              <a:rPr lang="ru-RU" sz="3200" b="1" dirty="0"/>
              <a:t>Что насчет авторизации</a:t>
            </a:r>
            <a:r>
              <a:rPr lang="en-US" sz="3200" b="1" dirty="0"/>
              <a:t>?</a:t>
            </a:r>
            <a:endParaRPr lang="ru-RU" sz="3200" b="1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br>
              <a:rPr lang="ru-RU" dirty="0"/>
            </a:br>
            <a:r>
              <a:rPr lang="ru-RU" dirty="0"/>
              <a:t>Страница «Авторизация»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E907B-1FC6-5495-E8AD-168CF75396B6}"/>
              </a:ext>
            </a:extLst>
          </p:cNvPr>
          <p:cNvSpPr txBox="1"/>
          <p:nvPr/>
        </p:nvSpPr>
        <p:spPr>
          <a:xfrm>
            <a:off x="5773781" y="6394626"/>
            <a:ext cx="391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E Sans" panose="02000000000000000000" pitchFamily="50" charset="-52"/>
              </a:rPr>
              <a:t>* </a:t>
            </a:r>
            <a:r>
              <a:rPr lang="ru-RU" sz="1200" dirty="0">
                <a:latin typeface="HSE Sans" panose="02000000000000000000" pitchFamily="50" charset="-52"/>
              </a:rPr>
              <a:t>Модель была упрощена для понимания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0BBFA3-CE11-4B06-8F13-8504C4814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1" y="1255016"/>
            <a:ext cx="5510103" cy="5099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Текст 4">
            <a:extLst>
              <a:ext uri="{FF2B5EF4-FFF2-40B4-BE49-F238E27FC236}">
                <a16:creationId xmlns:a16="http://schemas.microsoft.com/office/drawing/2014/main" id="{81CAE34D-0D05-4EB7-B793-6DF0E3967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228" y="1968961"/>
            <a:ext cx="4999894" cy="4504584"/>
          </a:xfrm>
        </p:spPr>
        <p:txBody>
          <a:bodyPr>
            <a:normAutofit/>
          </a:bodyPr>
          <a:lstStyle/>
          <a:p>
            <a:r>
              <a:rPr lang="ru-RU" sz="1600" dirty="0"/>
              <a:t>Авторизация происходит через единую систему туристического агентства </a:t>
            </a:r>
            <a:r>
              <a:rPr lang="en-US" sz="1600" dirty="0">
                <a:hlinkClick r:id="rId3"/>
              </a:rPr>
              <a:t>CATIA</a:t>
            </a:r>
            <a:r>
              <a:rPr lang="en-US" sz="1600" dirty="0"/>
              <a:t>.</a:t>
            </a:r>
            <a:r>
              <a:rPr lang="ru-RU" sz="1600" dirty="0"/>
              <a:t> Из-за долгого игнорирования сообщений и оформления документов решил временно отказаться от авторизации</a:t>
            </a:r>
            <a:r>
              <a:rPr lang="en-US" sz="1600" dirty="0"/>
              <a:t>.</a:t>
            </a:r>
            <a:r>
              <a:rPr lang="ru-RU" sz="1600" dirty="0"/>
              <a:t> </a:t>
            </a:r>
          </a:p>
          <a:p>
            <a:r>
              <a:rPr lang="ru-RU" sz="1600" dirty="0"/>
              <a:t>Поддержать данную функциональность очень просто</a:t>
            </a:r>
            <a:r>
              <a:rPr lang="en-US" sz="1600" dirty="0"/>
              <a:t>.</a:t>
            </a:r>
            <a:r>
              <a:rPr lang="ru-RU" sz="1600" dirty="0"/>
              <a:t> Достаточно создать несколько классов и обертку над авторизацией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922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>
            <a:noAutofit/>
          </a:bodyPr>
          <a:lstStyle/>
          <a:p>
            <a:r>
              <a:rPr lang="ru-RU" sz="3200" b="1" dirty="0"/>
              <a:t>Страница Профиль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Профиль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90502-C3EA-42B1-8BF3-F6A734B19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29" y="1244591"/>
            <a:ext cx="2477149" cy="5363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Текст 4">
            <a:extLst>
              <a:ext uri="{FF2B5EF4-FFF2-40B4-BE49-F238E27FC236}">
                <a16:creationId xmlns:a16="http://schemas.microsoft.com/office/drawing/2014/main" id="{444821CE-04CE-4694-B08D-D7A9E5A2E4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964" y="1948279"/>
            <a:ext cx="6108035" cy="4504584"/>
          </a:xfrm>
        </p:spPr>
        <p:txBody>
          <a:bodyPr>
            <a:normAutofit/>
          </a:bodyPr>
          <a:lstStyle/>
          <a:p>
            <a:r>
              <a:rPr lang="ru-RU" sz="1500" dirty="0"/>
              <a:t>Профиль предлагает отличную функцию сканирования QR-кодов. Суть идеи заключается в том, что существуют различные виды туров, и иногда приходится выдавать туристам карточки для экскурсий, что неудобно и замедляет процесс.</a:t>
            </a:r>
          </a:p>
          <a:p>
            <a:endParaRPr lang="ru-RU" sz="1500" dirty="0"/>
          </a:p>
          <a:p>
            <a:r>
              <a:rPr lang="ru-RU" sz="1500" dirty="0"/>
              <a:t>Была разработана концепция сканирования QR-кода, который содержит готовый JSON-текст, который затем обрабатывается в нашем приложении. При успешном сканировании пользователь видит специальный экран с информацией о достопримечательностях на текущий день.</a:t>
            </a:r>
            <a:endParaRPr lang="en-US" sz="1500" dirty="0"/>
          </a:p>
          <a:p>
            <a:r>
              <a:rPr lang="ru-RU" sz="1500" dirty="0"/>
              <a:t> Как это реализовано?</a:t>
            </a:r>
            <a:endParaRPr lang="en-US" sz="1500" dirty="0"/>
          </a:p>
          <a:p>
            <a:r>
              <a:rPr lang="en-US" sz="1500" dirty="0"/>
              <a:t>- </a:t>
            </a:r>
            <a:r>
              <a:rPr lang="ru-RU" sz="1500" dirty="0"/>
              <a:t> Разработчики создали аналог JSON-парсера для устройств </a:t>
            </a:r>
            <a:r>
              <a:rPr lang="ru-RU" sz="1500" dirty="0" err="1"/>
              <a:t>Android</a:t>
            </a:r>
            <a:r>
              <a:rPr lang="ru-RU" sz="1500" dirty="0"/>
              <a:t> и </a:t>
            </a:r>
            <a:r>
              <a:rPr lang="ru-RU" sz="1500" dirty="0" err="1"/>
              <a:t>iOS</a:t>
            </a:r>
            <a:r>
              <a:rPr lang="ru-RU" sz="1500" dirty="0"/>
              <a:t> под названием </a:t>
            </a:r>
            <a:r>
              <a:rPr lang="ru-RU" sz="1500" b="1" dirty="0" err="1"/>
              <a:t>Stan</a:t>
            </a:r>
            <a:r>
              <a:rPr lang="ru-RU" sz="1500" b="1" dirty="0"/>
              <a:t> </a:t>
            </a:r>
            <a:r>
              <a:rPr lang="ru-RU" sz="1500" b="1" dirty="0" err="1"/>
              <a:t>JSLeeOn</a:t>
            </a:r>
            <a:r>
              <a:rPr lang="ru-RU" sz="1500" dirty="0"/>
              <a:t>. Библиотека включает UI-набор и готовую логику для обработки данных. Моя задача - поддерживать этот процесс.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8834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Стек технологий и инструменты разработки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2D47510-4C8A-F4E2-2A1B-0786D7DF5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78" y="1744193"/>
            <a:ext cx="2993135" cy="6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F46C342-D7C0-6485-D6F8-C07B837F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72" y="1453770"/>
            <a:ext cx="3764632" cy="11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Auth 2.0 logo">
            <a:extLst>
              <a:ext uri="{FF2B5EF4-FFF2-40B4-BE49-F238E27FC236}">
                <a16:creationId xmlns:a16="http://schemas.microsoft.com/office/drawing/2014/main" id="{E31EF6B4-A3CE-E8B5-1D9A-9628914C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04" y="3988210"/>
            <a:ext cx="1296966" cy="128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4D29C70-9C90-B04B-BD6E-E443A58DD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63" y="4396014"/>
            <a:ext cx="2936488" cy="8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94FCB3-3ADE-B60D-5ACE-7435B93B3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28" y="2708422"/>
            <a:ext cx="2993135" cy="120094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25EA2AC-B203-79DD-38F2-1CA9BE3A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15" y="479146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pikpng.com/pngl/b/49-491876_glitch-png.png">
            <a:extLst>
              <a:ext uri="{FF2B5EF4-FFF2-40B4-BE49-F238E27FC236}">
                <a16:creationId xmlns:a16="http://schemas.microsoft.com/office/drawing/2014/main" id="{9E730FE8-1946-4D96-B4A4-7D20EB273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71" y="4126692"/>
            <a:ext cx="2896408" cy="87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if">
            <a:extLst>
              <a:ext uri="{FF2B5EF4-FFF2-40B4-BE49-F238E27FC236}">
                <a16:creationId xmlns:a16="http://schemas.microsoft.com/office/drawing/2014/main" id="{E7531BC9-4DEA-459E-8111-97A79386B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047" y="5326513"/>
            <a:ext cx="2936488" cy="90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FBC05FA-732D-4C60-AC5B-DC61AAA977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0772" y="3186800"/>
            <a:ext cx="3639058" cy="685896"/>
          </a:xfrm>
          <a:prstGeom prst="rect">
            <a:avLst/>
          </a:prstGeom>
        </p:spPr>
      </p:pic>
      <p:pic>
        <p:nvPicPr>
          <p:cNvPr id="1030" name="Picture 6" descr="sandwich">
            <a:extLst>
              <a:ext uri="{FF2B5EF4-FFF2-40B4-BE49-F238E27FC236}">
                <a16:creationId xmlns:a16="http://schemas.microsoft.com/office/drawing/2014/main" id="{11111476-1488-4503-9323-435DE94F9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59" y="2758486"/>
            <a:ext cx="3581713" cy="11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1F94F8-6C42-488B-B461-072E776BF1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028" y="5515926"/>
            <a:ext cx="3991532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6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9543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299646" cy="408109"/>
          </a:xfrm>
        </p:spPr>
        <p:txBody>
          <a:bodyPr/>
          <a:lstStyle/>
          <a:p>
            <a:r>
              <a:rPr lang="ru-RU" dirty="0"/>
              <a:t>Какой текущий статус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4943366" cy="777025"/>
          </a:xfrm>
        </p:spPr>
        <p:txBody>
          <a:bodyPr>
            <a:normAutofit/>
          </a:bodyPr>
          <a:lstStyle/>
          <a:p>
            <a:r>
              <a:rPr lang="ru-RU" sz="2800" dirty="0"/>
              <a:t>Сотрудничество с компанией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9DB7BC-9275-4F9A-8AF3-621F1AA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81" y="2224220"/>
            <a:ext cx="6214338" cy="40850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47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9B82FCF0-7DB1-52A2-11F1-1017ABB95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6626EAB-37B3-DFA9-4618-E020280F82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  <a:br>
              <a:rPr lang="en-US" sz="1000" dirty="0"/>
            </a:b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ACA5F36-1DB7-11E2-F146-EB9F1965D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11057954" cy="392961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dirty="0"/>
              <a:t>Актуальность данного приложения заключается в облегчении процесса поиска и организации посещения туристических достопримечательностей для пользователей.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Современное общество все больше полагается на мобильные технологии, и данное приложение является отличным инструментом для путешественников, желающих исследовать новые места и культуры.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Путешествия часто требуют больших затрат времени и денег. Приложение позволяет пользователям совершать виртуальные туры, экономя на дорожных расходах, а также получать обширный выбор туров и культурных впечатлений по сравнительно низкой стоимости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9E8103A-399A-E76B-C1CA-A8B3531101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0EDFBE1-CCA9-B87B-A21B-8C5FA44CB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593083"/>
            <a:ext cx="11057955" cy="541266"/>
          </a:xfrm>
        </p:spPr>
        <p:txBody>
          <a:bodyPr/>
          <a:lstStyle/>
          <a:p>
            <a:r>
              <a:rPr lang="ru-RU" sz="3200" b="1" dirty="0"/>
              <a:t>Актуальность</a:t>
            </a:r>
            <a:r>
              <a:rPr lang="ru-RU" dirty="0"/>
              <a:t> </a:t>
            </a:r>
            <a:r>
              <a:rPr lang="ru-RU" sz="3200" b="1" dirty="0"/>
              <a:t>работы</a:t>
            </a:r>
          </a:p>
        </p:txBody>
      </p:sp>
    </p:spTree>
    <p:extLst>
      <p:ext uri="{BB962C8B-B14F-4D97-AF65-F5344CB8AC3E}">
        <p14:creationId xmlns:p14="http://schemas.microsoft.com/office/powerpoint/2010/main" val="499673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9543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6057" y="2379663"/>
            <a:ext cx="5346211" cy="3822354"/>
          </a:xfrm>
        </p:spPr>
        <p:txBody>
          <a:bodyPr>
            <a:noAutofit/>
          </a:bodyPr>
          <a:lstStyle/>
          <a:p>
            <a:r>
              <a:rPr lang="ru-RU" dirty="0"/>
              <a:t>Интерфейс, разработанный для комфорта пользователей любого уровня опыта.</a:t>
            </a:r>
          </a:p>
          <a:p>
            <a:r>
              <a:rPr lang="ru-RU" dirty="0"/>
              <a:t>Изучение достопримечательностей без необходимости физического присутствия.</a:t>
            </a:r>
          </a:p>
          <a:p>
            <a:r>
              <a:rPr lang="ru-RU" dirty="0"/>
              <a:t>Рекомендации, учитывающие интересы и предпочтения пользователей.</a:t>
            </a:r>
          </a:p>
          <a:p>
            <a:r>
              <a:rPr lang="ru-RU" dirty="0"/>
              <a:t>Возможность сохранять места для удобного доступа и дополнительного изучения.</a:t>
            </a:r>
          </a:p>
          <a:p>
            <a:r>
              <a:rPr lang="ru-RU" dirty="0"/>
              <a:t>Интеграция с географическими сервисами для просмотра местоположений и маршрутов.</a:t>
            </a:r>
          </a:p>
          <a:p>
            <a:r>
              <a:rPr lang="ru-RU" dirty="0"/>
              <a:t>Функционал регистрации и авторизации для персонализированного опыта.</a:t>
            </a:r>
          </a:p>
          <a:p>
            <a:r>
              <a:rPr lang="ru-RU" dirty="0"/>
              <a:t>Доступ к сохраненным данным без подключения к интернету.</a:t>
            </a:r>
          </a:p>
          <a:p>
            <a:r>
              <a:rPr lang="ru-RU" dirty="0"/>
              <a:t>Возможность выбора языка интерфейса для разных культур и стран.</a:t>
            </a:r>
          </a:p>
          <a:p>
            <a:r>
              <a:rPr lang="ru-RU" dirty="0"/>
              <a:t>Постоянная синхронизация с сервером для обновления данных о достопримечательностях.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01EB215-1F1E-F3B6-1C86-B9423AC64A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8796" y="2170348"/>
            <a:ext cx="5383968" cy="3451794"/>
          </a:xfrm>
        </p:spPr>
        <p:txBody>
          <a:bodyPr>
            <a:normAutofit/>
          </a:bodyPr>
          <a:lstStyle/>
          <a:p>
            <a:r>
              <a:rPr lang="ru-RU" sz="1500" dirty="0"/>
              <a:t>Добавление полноценной авторизации</a:t>
            </a:r>
          </a:p>
          <a:p>
            <a:r>
              <a:rPr lang="ru-RU" sz="1500" dirty="0"/>
              <a:t>Добавление функционала сканирования </a:t>
            </a:r>
            <a:r>
              <a:rPr lang="en-US" sz="1500" dirty="0"/>
              <a:t>QR-</a:t>
            </a:r>
            <a:r>
              <a:rPr lang="ru-RU" sz="1500" dirty="0"/>
              <a:t>кода</a:t>
            </a:r>
          </a:p>
          <a:p>
            <a:r>
              <a:rPr lang="ru-RU" sz="1500" dirty="0"/>
              <a:t>Добавление функционала общения с менеджерами и сотрудниками туристического </a:t>
            </a:r>
            <a:r>
              <a:rPr lang="ru-RU" sz="1500" dirty="0" err="1"/>
              <a:t>агенства</a:t>
            </a:r>
            <a:r>
              <a:rPr lang="ru-RU" sz="1500" dirty="0"/>
              <a:t> для бронирования тура</a:t>
            </a:r>
            <a:endParaRPr lang="en-US" sz="1500" dirty="0"/>
          </a:p>
          <a:p>
            <a:r>
              <a:rPr lang="ru-RU" sz="1500" dirty="0"/>
              <a:t>Расширение и </a:t>
            </a:r>
            <a:r>
              <a:rPr lang="ru-RU" sz="1500" dirty="0" err="1"/>
              <a:t>адаптирование</a:t>
            </a:r>
            <a:r>
              <a:rPr lang="ru-RU" sz="1500" dirty="0"/>
              <a:t> кодовой базы</a:t>
            </a:r>
          </a:p>
          <a:p>
            <a:r>
              <a:rPr lang="ru-RU" sz="1500" dirty="0"/>
              <a:t>Изменение подхода к верстке </a:t>
            </a:r>
            <a:r>
              <a:rPr lang="en-US" sz="1500" dirty="0"/>
              <a:t>UI.</a:t>
            </a:r>
            <a:r>
              <a:rPr lang="ru-RU" sz="1500" dirty="0"/>
              <a:t> Переход на </a:t>
            </a:r>
            <a:r>
              <a:rPr lang="en-US" sz="1500" dirty="0">
                <a:hlinkClick r:id="rId3"/>
              </a:rPr>
              <a:t>DivKit</a:t>
            </a:r>
            <a:endParaRPr lang="ru-RU" sz="15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299646" cy="408109"/>
          </a:xfrm>
        </p:spPr>
        <p:txBody>
          <a:bodyPr/>
          <a:lstStyle/>
          <a:p>
            <a:r>
              <a:rPr lang="ru-RU" dirty="0"/>
              <a:t>Особенности приложения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4943366" cy="777025"/>
          </a:xfrm>
        </p:spPr>
        <p:txBody>
          <a:bodyPr>
            <a:noAutofit/>
          </a:bodyPr>
          <a:lstStyle/>
          <a:p>
            <a:r>
              <a:rPr lang="ru-RU" sz="2600" b="1" dirty="0"/>
              <a:t>Особенности разрабатываемого программного обеспечения</a:t>
            </a: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02BFFF2-C8FE-5EB9-79C4-8503D70809E1}"/>
              </a:ext>
            </a:extLst>
          </p:cNvPr>
          <p:cNvSpPr txBox="1">
            <a:spLocks/>
          </p:cNvSpPr>
          <p:nvPr/>
        </p:nvSpPr>
        <p:spPr>
          <a:xfrm>
            <a:off x="6259892" y="1566456"/>
            <a:ext cx="4943366" cy="540046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2600" b="1" dirty="0"/>
              <a:t>Будущие обновления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D57C8FB-8068-CC7B-4B61-6BB87B5E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6ADD34-E991-A151-5D83-B78C29D07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285" y="1759650"/>
            <a:ext cx="11243430" cy="4813955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endParaRPr lang="en-US" sz="1000" dirty="0">
              <a:solidFill>
                <a:schemeClr val="accent1">
                  <a:lumMod val="75000"/>
                </a:schemeClr>
              </a:solidFill>
              <a:effectLst/>
              <a:latin typeface="HSE Sans" panose="020000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Яндекс Карты //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Yandex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Maps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https://yandex.ru/maps  (Дата обращения 03.02.2023).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Art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Station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https://www.artstation.com/ (Дата обращения 03.02.2023)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Карты //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Maps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https://www.google.com/maps/ (Дата обращения 03.02.2023)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Secret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Door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// Потайная дверь [Электронный ресурс]. Режим доступа: http://secretdoor.notepadwebdevelopment.com/ (Дата обращения 04.02.2023)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Redigo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https://redigo-ru.livejournal.com/ (Дата обращения (12.02.2023) 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Global Heritage Fund [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https://globalheritagefund.org/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(Дата обращения 16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.04.2023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Glitch [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].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https://glitch.com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Дата обращения 16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.04.2023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arenR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DivKit [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].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Режим доступа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https://github.com/divkit/divkit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Дата обращения 16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.04.2023)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endParaRPr lang="ru-RU" sz="10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46B562-3258-67C0-8A8C-A3B65D132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0FCB9D-934C-ECDC-9D39-5BD340B0D4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B6270E3-3F33-AAB5-4B58-F251C86E2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Библиография</a:t>
            </a:r>
          </a:p>
        </p:txBody>
      </p:sp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BC2CDD-F1C8-AE65-A476-1B699F69B2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65853" y="2579439"/>
            <a:ext cx="5132387" cy="13827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HSE Sans" panose="02000000000000000000" pitchFamily="50" charset="-52"/>
              </a:rPr>
              <a:t>Туракулов Исломбек Улугбекович </a:t>
            </a:r>
          </a:p>
          <a:p>
            <a:pPr marL="0" indent="0" algn="ctr">
              <a:buNone/>
            </a:pPr>
            <a:r>
              <a:rPr lang="ru-RU" sz="2400" dirty="0">
                <a:latin typeface="HSE Sans" panose="02000000000000000000" pitchFamily="50" charset="-52"/>
              </a:rPr>
              <a:t>БПИ204</a:t>
            </a:r>
          </a:p>
          <a:p>
            <a:pPr marL="0" indent="0" algn="ctr">
              <a:buNone/>
            </a:pPr>
            <a:r>
              <a:rPr lang="en-US" sz="2400" dirty="0">
                <a:latin typeface="HSE Sans" panose="02000000000000000000" pitchFamily="50" charset="-52"/>
                <a:hlinkClick r:id="rId3"/>
              </a:rPr>
              <a:t>iuturakulov@edu.hse.ru</a:t>
            </a:r>
            <a:r>
              <a:rPr lang="en-US" sz="2400" dirty="0">
                <a:latin typeface="HSE Sans" panose="02000000000000000000" pitchFamily="50" charset="-52"/>
              </a:rPr>
              <a:t> </a:t>
            </a:r>
            <a:endParaRPr lang="ru-RU" sz="2400" dirty="0">
              <a:latin typeface="HSE Sans" panose="02000000000000000000" pitchFamily="50" charset="-52"/>
            </a:endParaRPr>
          </a:p>
          <a:p>
            <a:pPr algn="ctr"/>
            <a:endParaRPr lang="ru-RU" sz="2400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5645EA2-1F13-9601-95CD-2AB60410DB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92927" y="739060"/>
            <a:ext cx="3678237" cy="552450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HSE Sans" panose="02000000000000000000" pitchFamily="50" charset="-52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63702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  <a:br>
              <a:rPr lang="en-US" sz="1000" dirty="0"/>
            </a:b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96B90D9E-E35D-AD35-5B5C-15023C68E4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728" y="2148340"/>
            <a:ext cx="6098483" cy="2099881"/>
          </a:xfrm>
        </p:spPr>
        <p:txBody>
          <a:bodyPr anchor="ctr">
            <a:noAutofit/>
          </a:bodyPr>
          <a:lstStyle/>
          <a:p>
            <a:pPr marL="342900" indent="-342900">
              <a:buAutoNum type="arabicParenR"/>
            </a:pPr>
            <a:r>
              <a:rPr lang="ru-RU" sz="1600" dirty="0"/>
              <a:t>Изучить российские и зарубежные аналоги по теме КР</a:t>
            </a:r>
          </a:p>
          <a:p>
            <a:pPr marL="342900" indent="-342900">
              <a:buAutoNum type="arabicParenR"/>
            </a:pPr>
            <a:r>
              <a:rPr lang="ru-RU" sz="1600" dirty="0"/>
              <a:t>Выбрать архитектуру</a:t>
            </a:r>
          </a:p>
          <a:p>
            <a:pPr marL="342900" indent="-342900">
              <a:buAutoNum type="arabicParenR"/>
            </a:pPr>
            <a:r>
              <a:rPr lang="ru-RU" sz="1600" dirty="0"/>
              <a:t>Создать макет приложения</a:t>
            </a:r>
          </a:p>
          <a:p>
            <a:pPr marL="342900" indent="-342900">
              <a:buAutoNum type="arabicParenR"/>
            </a:pPr>
            <a:r>
              <a:rPr lang="ru-RU" sz="1600" dirty="0"/>
              <a:t>Реализовать </a:t>
            </a:r>
            <a:r>
              <a:rPr lang="en-US" sz="1600" dirty="0"/>
              <a:t>Android</a:t>
            </a:r>
            <a:r>
              <a:rPr lang="ru-RU" sz="1600" dirty="0"/>
              <a:t> приложение «Путешествие и точка»</a:t>
            </a:r>
            <a:endParaRPr lang="en-US" sz="1600" dirty="0"/>
          </a:p>
          <a:p>
            <a:pPr marL="342900" indent="-342900">
              <a:buAutoNum type="arabicParenR"/>
            </a:pPr>
            <a:r>
              <a:rPr lang="ru-RU" sz="1600" dirty="0"/>
              <a:t>Написать техническую документацию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CB451C95-6C2B-F09F-E71F-1D21CF8331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9892" y="2253005"/>
            <a:ext cx="5623465" cy="4338365"/>
          </a:xfrm>
        </p:spPr>
        <p:txBody>
          <a:bodyPr>
            <a:normAutofit/>
          </a:bodyPr>
          <a:lstStyle/>
          <a:p>
            <a:r>
              <a:rPr lang="ru-RU" sz="2400" dirty="0"/>
              <a:t>Разработать мобильное приложение на Android, позволяющее пользователям виртуально просматривать достопримечательности с помощью мобильных устройств на платформе </a:t>
            </a:r>
            <a:r>
              <a:rPr lang="ru-RU" sz="2400" dirty="0" err="1"/>
              <a:t>Android</a:t>
            </a:r>
            <a:r>
              <a:rPr lang="ru-RU" sz="2400" dirty="0"/>
              <a:t> </a:t>
            </a:r>
            <a:endParaRPr lang="en-US" sz="2400" dirty="0"/>
          </a:p>
          <a:p>
            <a:pPr algn="ctr"/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ru-RU" sz="2200" dirty="0">
                <a:hlinkClick r:id="rId2"/>
              </a:rPr>
              <a:t>Ссылка на репозиторий</a:t>
            </a:r>
            <a:endParaRPr lang="ru-RU" sz="2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Цели и задачи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00" y="1424796"/>
            <a:ext cx="4564837" cy="723544"/>
          </a:xfrm>
        </p:spPr>
        <p:txBody>
          <a:bodyPr anchor="ctr">
            <a:noAutofit/>
          </a:bodyPr>
          <a:lstStyle/>
          <a:p>
            <a:pPr algn="ctr"/>
            <a:r>
              <a:rPr lang="ru-RU" sz="3200" b="1" dirty="0"/>
              <a:t>Задачи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41BF0F80-D572-54BE-C384-C82C9CAA5D04}"/>
              </a:ext>
            </a:extLst>
          </p:cNvPr>
          <p:cNvSpPr txBox="1">
            <a:spLocks/>
          </p:cNvSpPr>
          <p:nvPr/>
        </p:nvSpPr>
        <p:spPr>
          <a:xfrm>
            <a:off x="6096000" y="1482303"/>
            <a:ext cx="5383968" cy="5705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/>
              <a:t>Цель</a:t>
            </a:r>
          </a:p>
        </p:txBody>
      </p:sp>
      <p:pic>
        <p:nvPicPr>
          <p:cNvPr id="11" name="Рисунок 10" descr="http://qrcoder.ru/code/?https%3A%2F%2Fgithub.com%2FIslombekTurakulov%2FTravel-And-End&amp;6&amp;0">
            <a:extLst>
              <a:ext uri="{FF2B5EF4-FFF2-40B4-BE49-F238E27FC236}">
                <a16:creationId xmlns:a16="http://schemas.microsoft.com/office/drawing/2014/main" id="{2EFC7FB6-299A-49E9-B298-F82595EEEA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30" y="4648430"/>
            <a:ext cx="1903292" cy="1808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A9B377C-370B-4D53-0652-154A0E61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7493232" cy="1110215"/>
          </a:xfrm>
        </p:spPr>
        <p:txBody>
          <a:bodyPr>
            <a:noAutofit/>
          </a:bodyPr>
          <a:lstStyle/>
          <a:p>
            <a:r>
              <a:rPr lang="ru-RU" sz="3200" b="1" dirty="0"/>
              <a:t>Решения-аналоги</a:t>
            </a:r>
            <a:r>
              <a:rPr lang="en-US" sz="3200" b="1" dirty="0"/>
              <a:t>,</a:t>
            </a:r>
            <a:r>
              <a:rPr lang="ru-RU" sz="3200" b="1" dirty="0"/>
              <a:t> ключевые отличия и особенности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54" y="2715776"/>
            <a:ext cx="9785018" cy="3393234"/>
          </a:xfrm>
        </p:spPr>
        <p:txBody>
          <a:bodyPr>
            <a:noAutofit/>
          </a:bodyPr>
          <a:lstStyle/>
          <a:p>
            <a:r>
              <a:rPr lang="ru-RU" sz="2400" dirty="0"/>
              <a:t>В этой главе представлены продукты – аналоги, имеющихся у них функционал, ключевые особенности, плюсы и минусы аналогов в сравнении с созданным решением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3314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  <a:br>
              <a:rPr lang="en-US" sz="1000" dirty="0"/>
            </a:br>
            <a:endParaRPr lang="ru-RU" dirty="0"/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E108F47-095D-8C2D-2348-9565082F0B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199068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1444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1E7E60C-D195-9645-46AF-8046AA0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рынка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1CD2D47-1A05-D580-0DE8-5C7DF5C22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311" y="2379663"/>
            <a:ext cx="5245561" cy="3393234"/>
          </a:xfrm>
        </p:spPr>
        <p:txBody>
          <a:bodyPr>
            <a:normAutofit/>
          </a:bodyPr>
          <a:lstStyle/>
          <a:p>
            <a:r>
              <a:rPr lang="ru-RU" sz="1800" dirty="0"/>
              <a:t>Оно может включать в себя функции, такие как виртуальные туры, интерактивные карты, фото и </a:t>
            </a:r>
            <a:r>
              <a:rPr lang="ru-RU" sz="1800" dirty="0" err="1"/>
              <a:t>видеоресурсы</a:t>
            </a:r>
            <a:r>
              <a:rPr lang="ru-RU" sz="1800" dirty="0"/>
              <a:t> о достопримечательностях, информацию об истории и фактах о достопримечательностях. </a:t>
            </a:r>
          </a:p>
          <a:p>
            <a:r>
              <a:rPr lang="ru-RU" sz="1800" dirty="0"/>
              <a:t>Это приложение может быть использовано туристами, туристическими гидами или любыми людьми, желающими узнать больше о достопримечательностях. 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CC38702-15B9-AC56-618F-4F1B2683F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6142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6E17BE7-7A44-5ED2-5510-792E6BE21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140360" cy="536383"/>
          </a:xfrm>
        </p:spPr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AF2790B7-01C1-50EC-C365-A5798934B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1" y="548720"/>
            <a:ext cx="2826235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  <p:pic>
        <p:nvPicPr>
          <p:cNvPr id="2050" name="Picture 2" descr="https://lady-ok.ru/wp-content/uploads/2022/10/81a4c698176097.y3jvccwymdq4lde2mdesmcwynjm.jpg">
            <a:extLst>
              <a:ext uri="{FF2B5EF4-FFF2-40B4-BE49-F238E27FC236}">
                <a16:creationId xmlns:a16="http://schemas.microsoft.com/office/drawing/2014/main" id="{237FFAD0-4EB4-4107-9A3D-18C9414F8AF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2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52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4" y="548721"/>
            <a:ext cx="1706726" cy="415926"/>
          </a:xfrm>
        </p:spPr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Перечень аналогов</a:t>
            </a:r>
          </a:p>
        </p:txBody>
      </p:sp>
      <p:graphicFrame>
        <p:nvGraphicFramePr>
          <p:cNvPr id="8" name="Таблица 16">
            <a:extLst>
              <a:ext uri="{FF2B5EF4-FFF2-40B4-BE49-F238E27FC236}">
                <a16:creationId xmlns:a16="http://schemas.microsoft.com/office/drawing/2014/main" id="{9DEB3B85-FA70-2DEE-6F6A-A25D151B3AF7}"/>
              </a:ext>
            </a:extLst>
          </p:cNvPr>
          <p:cNvGraphicFramePr>
            <a:graphicFrameLocks noGrp="1"/>
          </p:cNvGraphicFramePr>
          <p:nvPr>
            <p:ph type="tbl" sz="quarter" idx="19"/>
            <p:extLst>
              <p:ext uri="{D42A27DB-BD31-4B8C-83A1-F6EECF244321}">
                <p14:modId xmlns:p14="http://schemas.microsoft.com/office/powerpoint/2010/main" val="3554671902"/>
              </p:ext>
            </p:extLst>
          </p:nvPr>
        </p:nvGraphicFramePr>
        <p:xfrm>
          <a:off x="333640" y="1847655"/>
          <a:ext cx="11524720" cy="4066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90">
                  <a:extLst>
                    <a:ext uri="{9D8B030D-6E8A-4147-A177-3AD203B41FA5}">
                      <a16:colId xmlns:a16="http://schemas.microsoft.com/office/drawing/2014/main" val="1485558190"/>
                    </a:ext>
                  </a:extLst>
                </a:gridCol>
                <a:gridCol w="8505430">
                  <a:extLst>
                    <a:ext uri="{9D8B030D-6E8A-4147-A177-3AD203B41FA5}">
                      <a16:colId xmlns:a16="http://schemas.microsoft.com/office/drawing/2014/main" val="4065190663"/>
                    </a:ext>
                  </a:extLst>
                </a:gridCol>
              </a:tblGrid>
              <a:tr h="77438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Яндекс Карты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Российский сервис картографии и навигации, предоставляющий подробные карты и маршруты для пешеходов, автомобилистов и общественного транспорта.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99382"/>
                  </a:ext>
                </a:extLst>
              </a:tr>
              <a:tr h="59002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</a:t>
                      </a:r>
                      <a:r>
                        <a:rPr lang="ru-RU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ArtStation</a:t>
                      </a:r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r>
                        <a:rPr lang="ru-RU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Онлайн-платформа для художников, дизайнеров и иллюстраторов, позволяющая им создавать портфолио, обмениваться работами и находить новые возможности для сотрудничества.</a:t>
                      </a:r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5408"/>
                  </a:ext>
                </a:extLst>
              </a:tr>
              <a:tr h="63430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3. Google </a:t>
                      </a:r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Карты</a:t>
                      </a:r>
                      <a:endParaRPr lang="en-US" sz="15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Глобальный сервис картографии и навигации от </a:t>
                      </a:r>
                      <a:r>
                        <a:rPr lang="ru-RU" sz="1500" b="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Google</a:t>
                      </a:r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предлагающий детализированные карты, маршруты, пробки, информацию об общественном транспорте и местах поблизости.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12425"/>
                  </a:ext>
                </a:extLst>
              </a:tr>
              <a:tr h="76934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 The secret Door</a:t>
                      </a:r>
                    </a:p>
                    <a:p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Интерактивное приложение-игра, предлагающее пользователю открыть "тайную дверь" и отправиться на виртуальное путешествие в случайные места по всему миру.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9527"/>
                  </a:ext>
                </a:extLst>
              </a:tr>
              <a:tr h="76934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5. Redigo</a:t>
                      </a: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Сервис онлайн-бронирования экскурсий и мероприятий, предоставляющий доступ к разнообразным туристическим активностям и уникальным культурным впечатлениям.</a:t>
                      </a:r>
                      <a:endParaRPr lang="en-US" sz="15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38483"/>
                  </a:ext>
                </a:extLst>
              </a:tr>
            </a:tbl>
          </a:graphicData>
        </a:graphic>
      </p:graphicFrame>
      <p:pic>
        <p:nvPicPr>
          <p:cNvPr id="3076" name="Picture 4" descr="https://static.tildacdn.com/tild3833-6438-4630-b761-663862336465/ya_maps.png">
            <a:extLst>
              <a:ext uri="{FF2B5EF4-FFF2-40B4-BE49-F238E27FC236}">
                <a16:creationId xmlns:a16="http://schemas.microsoft.com/office/drawing/2014/main" id="{E4F7CC6F-12F2-448C-83DE-AC6CBCE28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24" y="1897801"/>
            <a:ext cx="1396281" cy="59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mages.squarespace-cdn.com/content/v1/5503a6c4e4b04d6f09cec423/1615489887473-KBKAO431MCQE8UZROHI4/artstationlogo.png">
            <a:extLst>
              <a:ext uri="{FF2B5EF4-FFF2-40B4-BE49-F238E27FC236}">
                <a16:creationId xmlns:a16="http://schemas.microsoft.com/office/drawing/2014/main" id="{BE33EEE1-326E-4B0A-84A7-9530D2E0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0" y="2457224"/>
            <a:ext cx="2430151" cy="10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1000marken.net/wp-content/uploads/2021/01/Google-Maps-Logo.png">
            <a:extLst>
              <a:ext uri="{FF2B5EF4-FFF2-40B4-BE49-F238E27FC236}">
                <a16:creationId xmlns:a16="http://schemas.microsoft.com/office/drawing/2014/main" id="{AAE96903-707F-40C0-ABBA-39113EE69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70" y="3475062"/>
            <a:ext cx="1228429" cy="6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malumot.ru/wp-content/uploads/2021/03/hammasi-tasodifiy_604871d28a968.jpeg">
            <a:extLst>
              <a:ext uri="{FF2B5EF4-FFF2-40B4-BE49-F238E27FC236}">
                <a16:creationId xmlns:a16="http://schemas.microsoft.com/office/drawing/2014/main" id="{6A8E4ACB-18F8-43BD-89E5-E8831CEE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1676" y="4364669"/>
            <a:ext cx="1199040" cy="69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balistartup.com/expo/myAssets/tenant/REDIGO.jpeg">
            <a:extLst>
              <a:ext uri="{FF2B5EF4-FFF2-40B4-BE49-F238E27FC236}">
                <a16:creationId xmlns:a16="http://schemas.microsoft.com/office/drawing/2014/main" id="{9388B29C-AFEF-41FE-94B0-429140E12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25" y="5155578"/>
            <a:ext cx="881920" cy="76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49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8">
            <a:extLst>
              <a:ext uri="{FF2B5EF4-FFF2-40B4-BE49-F238E27FC236}">
                <a16:creationId xmlns:a16="http://schemas.microsoft.com/office/drawing/2014/main" id="{6E628615-67D5-3546-AC2D-97F459F21FC4}"/>
              </a:ext>
            </a:extLst>
          </p:cNvPr>
          <p:cNvGraphicFramePr>
            <a:graphicFrameLocks noGrp="1"/>
          </p:cNvGraphicFramePr>
          <p:nvPr>
            <p:ph type="tbl" sz="quarter" idx="19"/>
            <p:extLst>
              <p:ext uri="{D42A27DB-BD31-4B8C-83A1-F6EECF244321}">
                <p14:modId xmlns:p14="http://schemas.microsoft.com/office/powerpoint/2010/main" val="3320485295"/>
              </p:ext>
            </p:extLst>
          </p:nvPr>
        </p:nvGraphicFramePr>
        <p:xfrm>
          <a:off x="279633" y="1184296"/>
          <a:ext cx="11334188" cy="5225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11">
                  <a:extLst>
                    <a:ext uri="{9D8B030D-6E8A-4147-A177-3AD203B41FA5}">
                      <a16:colId xmlns:a16="http://schemas.microsoft.com/office/drawing/2014/main" val="1713801221"/>
                    </a:ext>
                  </a:extLst>
                </a:gridCol>
                <a:gridCol w="2103799">
                  <a:extLst>
                    <a:ext uri="{9D8B030D-6E8A-4147-A177-3AD203B41FA5}">
                      <a16:colId xmlns:a16="http://schemas.microsoft.com/office/drawing/2014/main" val="2513917481"/>
                    </a:ext>
                  </a:extLst>
                </a:gridCol>
                <a:gridCol w="2577282">
                  <a:extLst>
                    <a:ext uri="{9D8B030D-6E8A-4147-A177-3AD203B41FA5}">
                      <a16:colId xmlns:a16="http://schemas.microsoft.com/office/drawing/2014/main" val="3727429928"/>
                    </a:ext>
                  </a:extLst>
                </a:gridCol>
                <a:gridCol w="1889032">
                  <a:extLst>
                    <a:ext uri="{9D8B030D-6E8A-4147-A177-3AD203B41FA5}">
                      <a16:colId xmlns:a16="http://schemas.microsoft.com/office/drawing/2014/main" val="2453328631"/>
                    </a:ext>
                  </a:extLst>
                </a:gridCol>
                <a:gridCol w="1889032">
                  <a:extLst>
                    <a:ext uri="{9D8B030D-6E8A-4147-A177-3AD203B41FA5}">
                      <a16:colId xmlns:a16="http://schemas.microsoft.com/office/drawing/2014/main" val="3594598880"/>
                    </a:ext>
                  </a:extLst>
                </a:gridCol>
                <a:gridCol w="1889032">
                  <a:extLst>
                    <a:ext uri="{9D8B030D-6E8A-4147-A177-3AD203B41FA5}">
                      <a16:colId xmlns:a16="http://schemas.microsoft.com/office/drawing/2014/main" val="1520000069"/>
                    </a:ext>
                  </a:extLst>
                </a:gridCol>
              </a:tblGrid>
              <a:tr h="6902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74641"/>
                  </a:ext>
                </a:extLst>
              </a:tr>
              <a:tr h="2503277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Отличное покрытие и точность карт, особенно в России и СНГ.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Подробная информация о местах и организациях.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Режим пробок с актуальной информацией о дорожной ситуации.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Интеграция с другими сервисами Яндекса.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Режим панорамы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Режим просмотра окружения в формате видео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Огромная база творческих работ и портфолио художников.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Просмотра объектов в режиме 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3D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Огромная база карт и мест с высокой точностью.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Интеграция с другими сервисами </a:t>
                      </a:r>
                      <a:r>
                        <a:rPr lang="ru-RU" sz="9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Google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Режим "Улица" для виртуального просмотра местоположений.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Мировое покрытие и множество языков.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Уникальный и интересный подход к виртуальному туризму.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Случайное открытие новых мест, которые пользователь возможно бы не нашел сам.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Простой и интуитивный интерфейс.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Фокус на локальном туризме и разведении близлежащих мест.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Кураторский подход к выбору интересных мест.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Возможность создавать и делиться своими маршрутами.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88165"/>
                  </a:ext>
                </a:extLst>
              </a:tr>
              <a:tr h="203245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 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Менее популярны за пределами России и СНГ.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 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Некоторые функции доступны только на территории России.</a:t>
                      </a:r>
                      <a:endParaRPr lang="en-US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3.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Нет возможности просмотра 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Отсутствие функций, связанных с навигацией и картами.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Отсутствие просмотра мест в режиме 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Ограниченное количество функций и возможностей.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возможности сохранять или искать определенные места.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Ограниченный региональный охват.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Может не содержать все популярные места и достопримечательности.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870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7691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1987691" cy="408109"/>
          </a:xfrm>
        </p:spPr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687338" cy="408109"/>
          </a:xfrm>
        </p:spPr>
        <p:txBody>
          <a:bodyPr/>
          <a:lstStyle/>
          <a:p>
            <a:r>
              <a:rPr lang="ru-RU" sz="1200" dirty="0"/>
              <a:t>Плюсы и минусы аналогов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0A3BEE-68FD-8C4A-41A1-020AE98D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5" y="2794855"/>
            <a:ext cx="468039" cy="4724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591702-6E16-641C-6A60-E4B9F9266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2" y="5045137"/>
            <a:ext cx="628567" cy="628567"/>
          </a:xfrm>
          <a:prstGeom prst="rect">
            <a:avLst/>
          </a:prstGeom>
        </p:spPr>
      </p:pic>
      <p:pic>
        <p:nvPicPr>
          <p:cNvPr id="16" name="Picture 4" descr="https://static.tildacdn.com/tild3833-6438-4630-b761-663862336465/ya_maps.png">
            <a:extLst>
              <a:ext uri="{FF2B5EF4-FFF2-40B4-BE49-F238E27FC236}">
                <a16:creationId xmlns:a16="http://schemas.microsoft.com/office/drawing/2014/main" id="{895788E4-2E8F-4B89-9E20-379474041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53" y="1234195"/>
            <a:ext cx="1278609" cy="54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images.squarespace-cdn.com/content/v1/5503a6c4e4b04d6f09cec423/1615489887473-KBKAO431MCQE8UZROHI4/artstationlogo.png">
            <a:extLst>
              <a:ext uri="{FF2B5EF4-FFF2-40B4-BE49-F238E27FC236}">
                <a16:creationId xmlns:a16="http://schemas.microsoft.com/office/drawing/2014/main" id="{0A2ACF88-4855-4AA7-8ABE-A7635FAF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72" y="1171543"/>
            <a:ext cx="1578182" cy="68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1000marken.net/wp-content/uploads/2021/01/Google-Maps-Logo.png">
            <a:extLst>
              <a:ext uri="{FF2B5EF4-FFF2-40B4-BE49-F238E27FC236}">
                <a16:creationId xmlns:a16="http://schemas.microsoft.com/office/drawing/2014/main" id="{44F3D016-3C15-4CDB-BBF1-EBA73883A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819" y="1204566"/>
            <a:ext cx="1069134" cy="60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malumot.ru/wp-content/uploads/2021/03/hammasi-tasodifiy_604871d28a968.jpeg">
            <a:extLst>
              <a:ext uri="{FF2B5EF4-FFF2-40B4-BE49-F238E27FC236}">
                <a16:creationId xmlns:a16="http://schemas.microsoft.com/office/drawing/2014/main" id="{98923C0F-4139-443D-AAEF-2053977E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6104" y="1204566"/>
            <a:ext cx="1069134" cy="61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https://balistartup.com/expo/myAssets/tenant/REDIGO.jpeg">
            <a:extLst>
              <a:ext uri="{FF2B5EF4-FFF2-40B4-BE49-F238E27FC236}">
                <a16:creationId xmlns:a16="http://schemas.microsoft.com/office/drawing/2014/main" id="{6B256510-E810-4A5D-9B27-406462B3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42" y="1224688"/>
            <a:ext cx="759426" cy="65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02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B70EA2D-A5D6-C621-90AB-4490F919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29" y="1367581"/>
            <a:ext cx="8558102" cy="510916"/>
          </a:xfrm>
        </p:spPr>
        <p:txBody>
          <a:bodyPr>
            <a:noAutofit/>
          </a:bodyPr>
          <a:lstStyle/>
          <a:p>
            <a:r>
              <a:rPr lang="ru-RU" sz="3200" b="1" dirty="0"/>
              <a:t>Архитектура мобильного приложения</a:t>
            </a:r>
            <a:br>
              <a:rPr lang="ru-RU" sz="3200" b="1" dirty="0"/>
            </a:br>
            <a:endParaRPr lang="ru-RU" sz="3200" b="1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0D53BD-ED98-BDD8-82D3-12C9E11C1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36839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E63C776-1D6E-CEFF-9492-C3C213264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9AC6D95-8543-4F6A-FFE6-183470589C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Выбор архитектуры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B12F-4382-D29D-F33E-6E1D3E79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48" y="2360255"/>
            <a:ext cx="8680304" cy="35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55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0B529A-7D74-B9EC-3B63-83FCB991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361240"/>
            <a:ext cx="5245560" cy="386668"/>
          </a:xfrm>
        </p:spPr>
        <p:txBody>
          <a:bodyPr>
            <a:noAutofit/>
          </a:bodyPr>
          <a:lstStyle/>
          <a:p>
            <a:r>
              <a:rPr lang="ru-RU" sz="3200" b="1" dirty="0"/>
              <a:t>Ссылка на макет </a:t>
            </a:r>
            <a:r>
              <a:rPr lang="en-US" sz="3200" b="1" dirty="0"/>
              <a:t>Figma</a:t>
            </a:r>
            <a:endParaRPr lang="ru-RU" sz="3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8BB022-E24C-F9A5-940B-B16E7CC55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36839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DE4344C-B685-39F4-A537-93E12B4C3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Андроид приложение для виртуального просмотра достопримечательностей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D97F060-B07A-B573-BE83-8367A243DE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Ссылка на макет </a:t>
            </a:r>
            <a:r>
              <a:rPr lang="en-US" dirty="0"/>
              <a:t>Figma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D0476-1494-1EDD-42D0-B5281931DD05}"/>
              </a:ext>
            </a:extLst>
          </p:cNvPr>
          <p:cNvSpPr txBox="1"/>
          <p:nvPr/>
        </p:nvSpPr>
        <p:spPr>
          <a:xfrm>
            <a:off x="7957659" y="6208772"/>
            <a:ext cx="391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E Sans" panose="02000000000000000000" pitchFamily="50" charset="-52"/>
              </a:rPr>
              <a:t>* </a:t>
            </a:r>
            <a:r>
              <a:rPr lang="ru-RU" sz="1200" dirty="0">
                <a:latin typeface="HSE Sans" panose="02000000000000000000" pitchFamily="50" charset="-52"/>
              </a:rPr>
              <a:t>Не является актуальным лого приложения</a:t>
            </a:r>
            <a:r>
              <a:rPr lang="en-US" sz="1200" dirty="0">
                <a:latin typeface="HSE Sans" panose="02000000000000000000" pitchFamily="50" charset="-52"/>
              </a:rPr>
              <a:t>.</a:t>
            </a:r>
            <a:r>
              <a:rPr lang="ru-RU" sz="1200" dirty="0">
                <a:latin typeface="HSE Sans" panose="02000000000000000000" pitchFamily="50" charset="-52"/>
              </a:rPr>
              <a:t> Обсуждаем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9934A9C-4719-F96A-6638-82113676195A}"/>
              </a:ext>
            </a:extLst>
          </p:cNvPr>
          <p:cNvGrpSpPr/>
          <p:nvPr/>
        </p:nvGrpSpPr>
        <p:grpSpPr>
          <a:xfrm>
            <a:off x="3834653" y="2262260"/>
            <a:ext cx="7361236" cy="3041166"/>
            <a:chOff x="1357544" y="3069000"/>
            <a:chExt cx="7361236" cy="3041166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240B3F83-1666-342D-1086-2AA6056EE25B}"/>
                </a:ext>
              </a:extLst>
            </p:cNvPr>
            <p:cNvSpPr/>
            <p:nvPr/>
          </p:nvSpPr>
          <p:spPr>
            <a:xfrm>
              <a:off x="3473220" y="3069000"/>
              <a:ext cx="524556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C77B05-F76C-466B-F2F6-84085A2D87A7}"/>
                </a:ext>
              </a:extLst>
            </p:cNvPr>
            <p:cNvSpPr txBox="1"/>
            <p:nvPr/>
          </p:nvSpPr>
          <p:spPr>
            <a:xfrm>
              <a:off x="1357544" y="5390166"/>
              <a:ext cx="524556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4000" kern="1200" dirty="0">
                  <a:latin typeface="HSE Sans" panose="02000000000000000000" pitchFamily="50" charset="-52"/>
                  <a:hlinkClick r:id="rId2"/>
                </a:rPr>
                <a:t>Ссылка</a:t>
              </a:r>
              <a:endParaRPr lang="en-US" sz="4000" kern="1200" dirty="0">
                <a:latin typeface="HSE Sans" panose="02000000000000000000" pitchFamily="50" charset="-52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24FB24-C286-1A83-97A8-408253F1A99A}"/>
              </a:ext>
            </a:extLst>
          </p:cNvPr>
          <p:cNvSpPr txBox="1"/>
          <p:nvPr/>
        </p:nvSpPr>
        <p:spPr>
          <a:xfrm>
            <a:off x="9218378" y="4964872"/>
            <a:ext cx="18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SE Sans" panose="02000000000000000000" pitchFamily="50" charset="-52"/>
              </a:rPr>
              <a:t>Лого приложения</a:t>
            </a:r>
            <a:r>
              <a:rPr lang="en-US" sz="1600" dirty="0">
                <a:latin typeface="HSE Sans" panose="02000000000000000000" pitchFamily="50" charset="-52"/>
              </a:rPr>
              <a:t>*</a:t>
            </a:r>
            <a:endParaRPr lang="ru-RU" sz="1600" dirty="0">
              <a:latin typeface="HSE Sans" panose="02000000000000000000" pitchFamily="50" charset="-52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A1ADE816-18A8-A7C9-2E65-0F49F8899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2726" y="2043224"/>
            <a:ext cx="4171580" cy="3633248"/>
          </a:xfrm>
        </p:spPr>
        <p:txBody>
          <a:bodyPr>
            <a:normAutofit/>
          </a:bodyPr>
          <a:lstStyle/>
          <a:p>
            <a:r>
              <a:rPr lang="ru-RU" sz="1500" dirty="0"/>
              <a:t>Мной был выбран паттерн </a:t>
            </a:r>
            <a:r>
              <a:rPr lang="en-US" sz="1500" dirty="0"/>
              <a:t>Design First</a:t>
            </a:r>
            <a:r>
              <a:rPr lang="ru-RU" sz="1500" dirty="0"/>
              <a:t>.</a:t>
            </a:r>
          </a:p>
          <a:p>
            <a:r>
              <a:rPr lang="ru-RU" sz="1500" dirty="0"/>
              <a:t>То есть</a:t>
            </a:r>
            <a:r>
              <a:rPr lang="en-US" sz="1500" dirty="0"/>
              <a:t>,</a:t>
            </a:r>
            <a:r>
              <a:rPr lang="ru-RU" sz="1500" dirty="0"/>
              <a:t> я определяю что и как должно работать с точки зрения человека. </a:t>
            </a:r>
          </a:p>
          <a:p>
            <a:r>
              <a:rPr lang="ru-RU" sz="1500" dirty="0"/>
              <a:t>Когда дизайн проверен, я пишу для него код.</a:t>
            </a:r>
          </a:p>
          <a:p>
            <a:r>
              <a:rPr lang="ru-RU" sz="1500" dirty="0"/>
              <a:t> ✅ Плюс в том, что продукты получаются более дружелюбными и удобными. </a:t>
            </a:r>
          </a:p>
          <a:p>
            <a:r>
              <a:rPr lang="ru-RU" sz="1500" dirty="0"/>
              <a:t>❌ Минус — разрабатывать такие продукты дольше.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61AC92-9365-4B69-A6CE-AEDCC21CB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924" y="1893128"/>
            <a:ext cx="2798728" cy="2798728"/>
          </a:xfrm>
          <a:prstGeom prst="rect">
            <a:avLst/>
          </a:prstGeom>
        </p:spPr>
      </p:pic>
      <p:pic>
        <p:nvPicPr>
          <p:cNvPr id="4098" name="Picture 2" descr="http://qrcoder.ru/code/?https%3A%2F%2Fwww.figma.com%2Ffile%2FM9pKYBO7ulkDr3xvUODd2f%2F%CA%F3%F0%F1%EE%E2%EE%E9-%EF%F0%EE%E5%EA%F2-2%3Fnode-id%3D0-1%26t%3Ddv0qg1jDYeWTXrMn-0&amp;4&amp;0">
            <a:extLst>
              <a:ext uri="{FF2B5EF4-FFF2-40B4-BE49-F238E27FC236}">
                <a16:creationId xmlns:a16="http://schemas.microsoft.com/office/drawing/2014/main" id="{A537DC13-54AA-49F9-AFF9-A7EACCDF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069" y="1834458"/>
            <a:ext cx="2798728" cy="279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63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1697</Words>
  <Application>Microsoft Office PowerPoint</Application>
  <PresentationFormat>Широкоэкранный</PresentationFormat>
  <Paragraphs>229</Paragraphs>
  <Slides>22</Slides>
  <Notes>5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HSE Sans</vt:lpstr>
      <vt:lpstr>Roboto</vt:lpstr>
      <vt:lpstr>Times New Roman</vt:lpstr>
      <vt:lpstr>Тема Office</vt:lpstr>
      <vt:lpstr>Андроид приложение для виртуального просмотра достопримечательностей /Android application for virtual sightseeing  Программный,  Индивидуальный проект</vt:lpstr>
      <vt:lpstr>Актуальность работы</vt:lpstr>
      <vt:lpstr>Задачи</vt:lpstr>
      <vt:lpstr>Решения-аналоги, ключевые отличия и особенности</vt:lpstr>
      <vt:lpstr>Определение рынка</vt:lpstr>
      <vt:lpstr>Презентация PowerPoint</vt:lpstr>
      <vt:lpstr>Презентация PowerPoint</vt:lpstr>
      <vt:lpstr>Архитектура мобильного приложения </vt:lpstr>
      <vt:lpstr>Ссылка на макет Figma</vt:lpstr>
      <vt:lpstr>Загрузочная страница</vt:lpstr>
      <vt:lpstr>Страница Каталог и Главная</vt:lpstr>
      <vt:lpstr>Как происходит отправка данных для поддержки двух списков?</vt:lpstr>
      <vt:lpstr>Как происходит отправка данных для поддержки двух списков?</vt:lpstr>
      <vt:lpstr>Страница Просмотр карты и Достопримечательности</vt:lpstr>
      <vt:lpstr>Почему выбран WEB вариант показа достопримечательности?</vt:lpstr>
      <vt:lpstr>Что насчет авторизации?</vt:lpstr>
      <vt:lpstr>Страница Профиль</vt:lpstr>
      <vt:lpstr>Презентация PowerPoint</vt:lpstr>
      <vt:lpstr>Сотрудничество с компанией</vt:lpstr>
      <vt:lpstr>Особенности разрабатываемого программного обеспечения</vt:lpstr>
      <vt:lpstr>Список использованных источников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«HSE Apple» - образовательная социальная сеть для НИСа по iOS разработке «HSE Apple» – educational social network for a research seminar on iOS development</dc:title>
  <dc:creator>Туракулов Исломбек Улугбекович</dc:creator>
  <cp:lastModifiedBy>Islam Turakulov</cp:lastModifiedBy>
  <cp:revision>133</cp:revision>
  <dcterms:created xsi:type="dcterms:W3CDTF">2022-05-14T13:54:03Z</dcterms:created>
  <dcterms:modified xsi:type="dcterms:W3CDTF">2023-04-16T18:24:12Z</dcterms:modified>
</cp:coreProperties>
</file>